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88150" cy="10020300"/>
  <p:embeddedFontLst>
    <p:embeddedFont>
      <p:font typeface="Century Schoolboo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gCIK5Uh8rLUL1TALjpkVGcCevM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6F4E08-2F90-422D-9AAA-9844A2C1177C}">
  <a:tblStyle styleId="{4E6F4E08-2F90-422D-9AAA-9844A2C117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Schoolbook-bold.fntdata"/><Relationship Id="rId12" Type="http://schemas.openxmlformats.org/officeDocument/2006/relationships/font" Target="fonts/CenturySchoolboo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enturySchoolbook-boldItalic.fntdata"/><Relationship Id="rId14" Type="http://schemas.openxmlformats.org/officeDocument/2006/relationships/font" Target="fonts/CenturySchoolbook-italic.fntdata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mailto:drozdovael@kursksmu.net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0" y="4149080"/>
            <a:ext cx="9144000" cy="1080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Елена Леонидовна Дроздова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ФГБОУ ВО КГМУ Минздрава России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Ð°ÑÑÐ¸Ð½ÐºÐ¸ Ð¿Ð¾ Ð·Ð°Ð¿ÑÐ¾ÑÑ atherosclerosis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5228" y="0"/>
            <a:ext cx="3169543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076825" y="5589588"/>
            <a:ext cx="5018088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>
            <p:ph type="ctrTitle"/>
          </p:nvPr>
        </p:nvSpPr>
        <p:spPr>
          <a:xfrm>
            <a:off x="-31909" y="1955562"/>
            <a:ext cx="9144000" cy="2016224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2C29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«Пол-специфические ассоциации полиморфного варианта rs8140505 гена GGT5 с риском развития ишемического инсульта у жителей Центральной России»</a:t>
            </a:r>
            <a:endParaRPr b="1" sz="24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6992" y="5060157"/>
            <a:ext cx="914400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drozdovael@kursksmu.net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о финансировании: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выполнена за счет средств 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Курского государственного медицинского университета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User\Desktop\логотип КГМУ 2019\лого альфа канал 2018.png"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2730" y="5146911"/>
            <a:ext cx="1587028" cy="158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4771" y="-5863"/>
            <a:ext cx="2594987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8400" y="0"/>
            <a:ext cx="3453628" cy="194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maxresdefault.jpg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8" y="5301208"/>
            <a:ext cx="2592288" cy="112836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0" y="-14797"/>
            <a:ext cx="3275856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8331" l="0" r="0" t="0"/>
          <a:stretch/>
        </p:blipFill>
        <p:spPr>
          <a:xfrm>
            <a:off x="0" y="641350"/>
            <a:ext cx="3275856" cy="206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>
            <p:ph type="title"/>
          </p:nvPr>
        </p:nvSpPr>
        <p:spPr>
          <a:xfrm>
            <a:off x="3275856" y="35049"/>
            <a:ext cx="5868144" cy="328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Инфаркт мозга– одно из наиболее распространенных заболеваний, являющихся основной причиной  смертности, инвалидизации, потери трудоспособности и снижения качества жизни населения во всем мире, в том числе и в России. Ежегодно 15 миллионов людей на планете переносят инсульт, из них 5 миллионов умирает, 5 миллионов остаются инвалидами, нуждающимися в помощи своих близких. </a:t>
            </a:r>
            <a:b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9792" y="3356992"/>
            <a:ext cx="6480720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5816" y="4668249"/>
            <a:ext cx="2661355" cy="194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1880" y="4293096"/>
            <a:ext cx="652463" cy="36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9512" y="2801781"/>
            <a:ext cx="4562545" cy="56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3528" y="3501008"/>
            <a:ext cx="1901384" cy="15841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251520" y="1055689"/>
            <a:ext cx="8424168" cy="172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Исследовать пол-специфические ассоциации полиморфного варианта rs8140505 гена </a:t>
            </a:r>
            <a:r>
              <a:rPr i="1" lang="ru-RU" sz="2400">
                <a:latin typeface="Times New Roman"/>
                <a:ea typeface="Times New Roman"/>
                <a:cs typeface="Times New Roman"/>
                <a:sym typeface="Times New Roman"/>
              </a:rPr>
              <a:t>GGT5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с риском развития ишемического инсульта у жителей Центральной России.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39975" y="482600"/>
            <a:ext cx="4213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None/>
            </a:pPr>
            <a:r>
              <a:rPr b="1" lang="ru-RU" sz="32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исследования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344" y="4365104"/>
            <a:ext cx="5904656" cy="248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2691055"/>
            <a:ext cx="3995936" cy="263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-7272" y="115987"/>
            <a:ext cx="7704137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99"/>
                </a:solidFill>
              </a:rPr>
              <a:t>Материалы исследования</a:t>
            </a:r>
            <a:endParaRPr sz="3200">
              <a:solidFill>
                <a:srgbClr val="000099"/>
              </a:solidFill>
            </a:endParaRPr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125697" y="3274275"/>
            <a:ext cx="8964613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74295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ru-RU" sz="2000">
                <a:solidFill>
                  <a:srgbClr val="000000"/>
                </a:solidFill>
              </a:rPr>
              <a:t>Протокол исследования был одобрен региональным этическим комитетом КГМУ (протокол № 6 от 14.05.2018)</a:t>
            </a:r>
            <a:endParaRPr/>
          </a:p>
          <a:p>
            <a:pPr indent="0" lvl="1" marL="74295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/>
          </a:p>
        </p:txBody>
      </p:sp>
      <p:sp>
        <p:nvSpPr>
          <p:cNvPr id="127" name="Google Shape;127;p4"/>
          <p:cNvSpPr/>
          <p:nvPr/>
        </p:nvSpPr>
        <p:spPr>
          <a:xfrm>
            <a:off x="179495" y="2348880"/>
            <a:ext cx="4283985" cy="925395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 больной ИИ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(средний возраст 61,09</a:t>
            </a: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±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9,77 года, 330 мужчины и 270 женщин)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535996" y="2365742"/>
            <a:ext cx="4499483" cy="908533"/>
          </a:xfrm>
          <a:prstGeom prst="rect">
            <a:avLst/>
          </a:prstGeom>
          <a:solidFill>
            <a:srgbClr val="99FF99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688 относительно здоровых добровольцев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(средний возраст 60,84 ± 7,45 лет, 366 мужчины и 322 женщины)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11560" y="836712"/>
            <a:ext cx="7992888" cy="1152128"/>
          </a:xfrm>
          <a:prstGeom prst="rect">
            <a:avLst/>
          </a:prstGeom>
          <a:solidFill>
            <a:srgbClr val="CCECFF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Образцы ДНК 1288 неродственных индивидов </a:t>
            </a:r>
            <a:b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славянского происхождения (преимущественно  русской национальности), проживающих на территории г. Курска и Курской области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6372201" y="2029955"/>
            <a:ext cx="360040" cy="246917"/>
          </a:xfrm>
          <a:prstGeom prst="downArrow">
            <a:avLst>
              <a:gd fmla="val 50000" name="adj1"/>
              <a:gd fmla="val 55832" name="adj2"/>
            </a:avLst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2547044" y="2028367"/>
            <a:ext cx="405581" cy="24850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876" y="0"/>
            <a:ext cx="2093084" cy="7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26044" y="3769280"/>
            <a:ext cx="7056784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293096"/>
            <a:ext cx="4591050" cy="104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40" y="5336084"/>
            <a:ext cx="2872273" cy="1381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5652120" y="3882027"/>
            <a:ext cx="35828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Статистическая обработка данных выполнена с помощью программы SNPstats (https://www.snpstats.net)</a:t>
            </a:r>
            <a:endParaRPr b="1" sz="16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52120" y="4784542"/>
            <a:ext cx="3383359" cy="73866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соответствия распределения частот генотипов равновесию Харди-Вайнберга 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5860979" y="5656096"/>
            <a:ext cx="3297685" cy="116955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Ассоциации аллелей и генотипов с риском развития ИИ оценивались путем расчета отношения шансов и 95% доверительного интервала, метод оценки рисков (OR).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6313" y="5267325"/>
            <a:ext cx="3059832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250825" y="115888"/>
            <a:ext cx="85693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Результаты исследования</a:t>
            </a:r>
            <a:endParaRPr sz="32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250825" y="700663"/>
            <a:ext cx="87136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ассоциации полиморфного варианта rs11546155 гена GGT7 с риском развития ишемического инсульта в группах, стратифицированных по полу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association analysis between polymorphism rs11546155 of the GGT7 gene and the risk of ischemic stroke in sex-stratified groups</a:t>
            </a:r>
            <a:endParaRPr/>
          </a:p>
        </p:txBody>
      </p:sp>
      <p:graphicFrame>
        <p:nvGraphicFramePr>
          <p:cNvPr id="146" name="Google Shape;146;p5"/>
          <p:cNvGraphicFramePr/>
          <p:nvPr/>
        </p:nvGraphicFramePr>
        <p:xfrm>
          <a:off x="582559" y="15439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{4E6F4E08-2F90-422D-9AAA-9844A2C1177C}</a:tableStyleId>
              </a:tblPr>
              <a:tblGrid>
                <a:gridCol w="1231675"/>
                <a:gridCol w="93975"/>
                <a:gridCol w="1579450"/>
                <a:gridCol w="1658350"/>
                <a:gridCol w="2368375"/>
                <a:gridCol w="1118375"/>
              </a:tblGrid>
              <a:tr h="11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Генотип,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аллель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Контроль,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n=688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 (%)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Больные ИИ,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n=600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 (%)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 (95% CI)</a:t>
                      </a:r>
                      <a:r>
                        <a:rPr b="1" baseline="30000" i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r>
                        <a:rPr b="1" baseline="-25000" i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perm</a:t>
                      </a:r>
                      <a:r>
                        <a:rPr b="1" baseline="30000" i="1" lang="ru-RU" sz="1600" u="none" cap="none" strike="noStrike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93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Мужчины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249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A/A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194 (53.7%)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163 (51.1%)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0.67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A/G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 (38.2%)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 (39.5%)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1.09(0.79-1.50)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49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G/G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 (8%)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(9.4%)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1.26(0.73-2.20)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49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0.27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1.10(0.87-1.40)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375">
                <a:tc gridSpan="6">
                  <a:txBody>
                    <a:bodyPr/>
                    <a:lstStyle/>
                    <a:p>
                      <a:pPr indent="2159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Женщины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249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A/A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2159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159 (50.6%)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159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 (49.2%)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159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2159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A/G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144 (45.9%)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 (42%)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159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0.95(0.67-1.33)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49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G/G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(3.5%)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 (8.7%)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159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2.51(1.17-5.36)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139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1.18(0.91-1.52)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0.213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5669607"/>
            <a:ext cx="6408712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/>
          <p:nvPr/>
        </p:nvSpPr>
        <p:spPr>
          <a:xfrm>
            <a:off x="827584" y="5945195"/>
            <a:ext cx="83449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D0D0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 результате исследования была впервые установлена ассоциация полиморфного варианта rs8140505 гена </a:t>
            </a:r>
            <a:r>
              <a:rPr i="1" lang="ru-RU" sz="1800">
                <a:solidFill>
                  <a:srgbClr val="0D0D0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GGT5</a:t>
            </a:r>
            <a:r>
              <a:rPr lang="ru-RU" sz="1800">
                <a:solidFill>
                  <a:srgbClr val="0D0D0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с риском развития ишемического инсульта у женщин Центральной России.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2019-09-24T18:18:13Z</dcterms:created>
  <dc:creator>Пользователь</dc:creator>
</cp:coreProperties>
</file>